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1"/>
  </p:notesMasterIdLst>
  <p:sldIdLst>
    <p:sldId id="256" r:id="rId6"/>
    <p:sldId id="269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70" r:id="rId18"/>
    <p:sldId id="267" r:id="rId19"/>
    <p:sldId id="268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9" d="100"/>
          <a:sy n="79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867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FA94E-7344-4AE4-A69A-FF1F378A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BCAA60-5AE1-FAAB-E5F8-7798BDC75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06F0BB-7291-0ADF-2AC5-D759A32D2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9E213C-BEFE-3665-E6C7-7050FCAC04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39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energie-nederland.nl/vewa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2B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68680"/>
            <a:ext cx="10424160" cy="1097280"/>
          </a:xfrm>
          <a:prstGeom prst="rect">
            <a:avLst/>
          </a:prstGeom>
          <a:solidFill>
            <a:srgbClr val="DCEFF4"/>
          </a:solidFill>
          <a:ln>
            <a:solidFill>
              <a:srgbClr val="DCEFF4"/>
            </a:solidFill>
          </a:ln>
        </p:spPr>
        <p:txBody>
          <a:bodyPr wrap="square" lIns="1270" tIns="1270" rIns="1270" bIns="127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Wijzigingen in de VeWa 2026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463040" y="2057400"/>
            <a:ext cx="9326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verandert er ten opzichte van de VeWa 2020?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920240" y="2788920"/>
            <a:ext cx="841248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Leesbare uitleg voor medewerkers en aannemers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die werken aan, met of nabij warmtenetten.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3657600" y="3831336"/>
            <a:ext cx="4937760" cy="411480"/>
          </a:xfrm>
          <a:prstGeom prst="rect">
            <a:avLst/>
          </a:prstGeom>
          <a:solidFill>
            <a:srgbClr val="DCEFF4"/>
          </a:solidFill>
          <a:ln>
            <a:solidFill>
              <a:srgbClr val="DCEFF4"/>
            </a:solidFill>
          </a:ln>
        </p:spPr>
        <p:txBody>
          <a:bodyPr wrap="square" lIns="762" tIns="762" rIns="762" bIns="762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 kracht per 1 september 2026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0" y="5925312"/>
            <a:ext cx="12191695" cy="932688"/>
          </a:xfrm>
          <a:prstGeom prst="rect">
            <a:avLst/>
          </a:prstGeom>
          <a:solidFill>
            <a:srgbClr val="DCEFF4"/>
          </a:solidFill>
          <a:ln w="12700">
            <a:solidFill>
              <a:srgbClr val="DCEFF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7" name="Image 0" descr="/mnt/data/oofond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6199632"/>
            <a:ext cx="1143000" cy="393192"/>
          </a:xfrm>
          <a:prstGeom prst="rect">
            <a:avLst/>
          </a:prstGeom>
        </p:spPr>
      </p:pic>
      <p:pic>
        <p:nvPicPr>
          <p:cNvPr id="8" name="Image 1" descr="/mnt/data/energie_nederlan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6080760"/>
            <a:ext cx="2057400" cy="676656"/>
          </a:xfrm>
          <a:prstGeom prst="rect">
            <a:avLst/>
          </a:prstGeom>
        </p:spPr>
      </p:pic>
      <p:sp>
        <p:nvSpPr>
          <p:cNvPr id="9" name="Text 3">
            <a:hlinkClick r:id="rId5"/>
            <a:extLst>
              <a:ext uri="{FF2B5EF4-FFF2-40B4-BE49-F238E27FC236}">
                <a16:creationId xmlns:a16="http://schemas.microsoft.com/office/drawing/2014/main" id="{4FA80EDD-FB72-12D4-22CA-5A70E71D2BF0}"/>
              </a:ext>
            </a:extLst>
          </p:cNvPr>
          <p:cNvSpPr/>
          <p:nvPr/>
        </p:nvSpPr>
        <p:spPr>
          <a:xfrm>
            <a:off x="2358003" y="4599432"/>
            <a:ext cx="7711593" cy="411480"/>
          </a:xfrm>
          <a:prstGeom prst="rect">
            <a:avLst/>
          </a:prstGeom>
          <a:solidFill>
            <a:srgbClr val="DCEFF4"/>
          </a:solidFill>
          <a:ln>
            <a:solidFill>
              <a:srgbClr val="DCEFF4"/>
            </a:solidFill>
          </a:ln>
        </p:spPr>
        <p:txBody>
          <a:bodyPr wrap="square" lIns="762" tIns="762" rIns="762" bIns="762" rtlCol="0" anchor="ctr"/>
          <a:lstStyle/>
          <a:p>
            <a:pPr algn="ctr"/>
            <a:r>
              <a:rPr lang="en-US" sz="1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te </a:t>
            </a:r>
            <a:r>
              <a:rPr lang="en-US" sz="1800" b="1" dirty="0" err="1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zien</a:t>
            </a:r>
            <a:r>
              <a:rPr lang="en-US" sz="1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b="1" dirty="0" err="1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bij</a:t>
            </a:r>
            <a:r>
              <a:rPr lang="en-US" sz="1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Energie-Nederland via link:</a:t>
            </a:r>
            <a:r>
              <a:rPr lang="en-US" sz="1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nl-NL" dirty="0">
                <a:hlinkClick r:id="rId5"/>
              </a:rPr>
              <a:t>VeWa - Energie Nederland</a:t>
            </a:r>
            <a:r>
              <a:rPr lang="en-US" sz="1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BWW scherper afgebakend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777240" y="1097280"/>
            <a:ext cx="1078992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9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BWW staat voor beperkte warmtetechnische werkzaamheden. De VeWa 2026 maakt duidelijker wat daar wel en niet onder valt.</a:t>
            </a:r>
            <a:endParaRPr lang="en-US" sz="1950" dirty="0"/>
          </a:p>
        </p:txBody>
      </p:sp>
      <p:sp>
        <p:nvSpPr>
          <p:cNvPr id="10" name="Text 6"/>
          <p:cNvSpPr/>
          <p:nvPr/>
        </p:nvSpPr>
        <p:spPr>
          <a:xfrm>
            <a:off x="868680" y="1874520"/>
            <a:ext cx="3749040" cy="182880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is aangescherpt?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Werkzaamheden mogen niet te snel als “beperkt” worden gezien. De omschrijving is daarom duidelijker gemaakt.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4800600" y="1874520"/>
            <a:ext cx="2926080" cy="1828800"/>
          </a:xfrm>
          <a:prstGeom prst="rect">
            <a:avLst/>
          </a:prstGeom>
          <a:solidFill>
            <a:srgbClr val="DCEFF4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Belangrijke grens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Het oplossen van storingen aan afleversets valt niet onder BWW.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7909560" y="1874520"/>
            <a:ext cx="3429000" cy="182880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Gevolg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Voor storingen aan afleversets gelden strengere eisen. Minimaal VP is nodig.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868680" y="4251960"/>
            <a:ext cx="106812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FF2B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Waarom?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2057400" y="4160520"/>
            <a:ext cx="9144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 storing vraagt beoordeling, diagnose en keuze van maatregelen. Dat is meer dan een eenvoudige, afgebakende handeling.</a:t>
            </a:r>
            <a:endParaRPr lang="en-US" sz="1900" dirty="0"/>
          </a:p>
        </p:txBody>
      </p:sp>
      <p:pic>
        <p:nvPicPr>
          <p:cNvPr id="15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6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Aanwijzingen en bedrijfsruimten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777240" y="1097280"/>
            <a:ext cx="107899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85000" lnSpcReduction="1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 aanwijzing legt formeel vast wat iemand mag doen: toegang, bediening, werkzaamheden en toezicht.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868680" y="1828800"/>
            <a:ext cx="3429000" cy="192024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VOP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Voldoende Onderricht Persoon. Iemand is geïnstrueerd voor bepaalde handelingen of werkzaamheden onder duidelijke voorwaarden.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4526280" y="1828800"/>
            <a:ext cx="3429000" cy="192024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VOPT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Voldoende Onderricht Persoon Toeganghebbend. Iemand heeft instructie om bepaalde ruimten of installaties te betreden.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8183880" y="1828800"/>
            <a:ext cx="3108960" cy="192024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Bedrijfsruimte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VeWa 2026 beschrijft duidelijker welke minimale aanwijzing nodig is om in een warmtetechnische bedrijfsruimte te werken.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1417320" y="4572000"/>
            <a:ext cx="9326880" cy="658368"/>
          </a:xfrm>
          <a:prstGeom prst="rect">
            <a:avLst/>
          </a:prstGeom>
          <a:solidFill>
            <a:srgbClr val="DCEFF4"/>
          </a:solidFill>
          <a:ln>
            <a:solidFill>
              <a:srgbClr val="DCEFF4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pPr marL="0" indent="0">
              <a:buNone/>
            </a:pPr>
            <a:r>
              <a:rPr lang="en-US" sz="1550" b="1" i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Doel: voorkomen dat iemand een ruimte betreedt of werkzaamheden uitvoert zonder passende bevoegdheid en instructie.</a:t>
            </a:r>
            <a:endParaRPr lang="en-US" sz="1550" dirty="0"/>
          </a:p>
        </p:txBody>
      </p:sp>
      <p:pic>
        <p:nvPicPr>
          <p:cNvPr id="14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5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 3654: elektrische beïnvloeding bij infrawerk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777240" y="1097280"/>
            <a:ext cx="107899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Bij graafwerk en ander infrawerk moet niet alleen naar warmtetechnische risico’s worden gekeken.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868680" y="1874520"/>
            <a:ext cx="3611880" cy="201168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is het risico?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Hoogspanningssystemen kunnen invloed hebben op stalen warmteleidingen. Daardoor kunnen gevaarlijke spanningen ontstaan.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4526280" y="1874520"/>
            <a:ext cx="3246120" cy="201168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zegt NEN 3654?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norm gaat over wederzijdse beïnvloeding tussen buisleidingen en hoogspanningssystemen.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7818120" y="1874520"/>
            <a:ext cx="3520440" cy="201168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betekent dit?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Vooraf beoordelen of hoogspanning in de omgeving een elektrisch risico vormt voor het warmtenet en de werkplek.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914400" y="4571999"/>
            <a:ext cx="10287000" cy="741597"/>
          </a:xfrm>
          <a:prstGeom prst="rect">
            <a:avLst/>
          </a:prstGeom>
          <a:solidFill>
            <a:srgbClr val="DCEFF4"/>
          </a:solidFill>
          <a:ln>
            <a:solidFill>
              <a:srgbClr val="DCEFF4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Kort gezegd: buitenwerk aan warmtenetten vraagt ook aandacht voor elektrische risico’s uit de omgeving.</a:t>
            </a:r>
            <a:endParaRPr lang="en-US" sz="1900" dirty="0"/>
          </a:p>
        </p:txBody>
      </p:sp>
      <p:pic>
        <p:nvPicPr>
          <p:cNvPr id="14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5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5E294A-93C6-0C59-BAB8-0D36149D0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9244FCB-AAE2-80C0-77A1-760F5069EE64}"/>
              </a:ext>
            </a:extLst>
          </p:cNvPr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358B4CE-62E5-66C4-3C98-BCBFF7E05669}"/>
              </a:ext>
            </a:extLst>
          </p:cNvPr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nl-NL" sz="2600" b="1" dirty="0">
                <a:solidFill>
                  <a:srgbClr val="195766"/>
                </a:solidFill>
                <a:latin typeface="Arial"/>
              </a:rPr>
              <a:t>Enkele kleinere wijzigingen en aanscherpingen in de </a:t>
            </a:r>
            <a:r>
              <a:rPr lang="nl-NL" sz="2600" b="1" dirty="0" err="1">
                <a:solidFill>
                  <a:srgbClr val="195766"/>
                </a:solidFill>
                <a:latin typeface="Arial"/>
              </a:rPr>
              <a:t>VWI’s</a:t>
            </a:r>
            <a:r>
              <a:rPr lang="nl-NL" sz="2600" b="1" dirty="0">
                <a:solidFill>
                  <a:srgbClr val="195766"/>
                </a:solidFill>
                <a:latin typeface="Arial"/>
              </a:rPr>
              <a:t>  </a:t>
            </a:r>
            <a:endParaRPr lang="nl-NL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098885D-0688-73B6-F1F0-B88F161843DE}"/>
              </a:ext>
            </a:extLst>
          </p:cNvPr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2495B810-9EA0-AF4D-7540-0A22C8D14B67}"/>
              </a:ext>
            </a:extLst>
          </p:cNvPr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38ED8316-5007-F1A7-6C7D-C3CEA070A820}"/>
              </a:ext>
            </a:extLst>
          </p:cNvPr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D9FCF39E-A15C-4D07-94B2-6193FF8FE3EB}"/>
              </a:ext>
            </a:extLst>
          </p:cNvPr>
          <p:cNvSpPr/>
          <p:nvPr/>
        </p:nvSpPr>
        <p:spPr>
          <a:xfrm>
            <a:off x="777240" y="1097280"/>
            <a:ext cx="107899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85000" lnSpcReduction="1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nl-NL" sz="2000" b="1" dirty="0">
                <a:solidFill>
                  <a:srgbClr val="195766"/>
                </a:solidFill>
                <a:latin typeface="Arial"/>
              </a:rPr>
              <a:t>Buiten eerder benoemde wijzigingen zijn er ook kleinere wijzigingen en aanscherpingen doorgevoerd:</a:t>
            </a:r>
            <a:endParaRPr lang="en-US" sz="20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70AA0A0B-3937-912C-EF09-23449AB76FD8}"/>
              </a:ext>
            </a:extLst>
          </p:cNvPr>
          <p:cNvSpPr/>
          <p:nvPr/>
        </p:nvSpPr>
        <p:spPr>
          <a:xfrm>
            <a:off x="960120" y="1691639"/>
            <a:ext cx="10287000" cy="42227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r>
              <a:rPr lang="nl-NL" dirty="0"/>
              <a:t> </a:t>
            </a:r>
          </a:p>
          <a:p>
            <a:pPr marL="1166813" indent="-1166813">
              <a:lnSpc>
                <a:spcPct val="170000"/>
              </a:lnSpc>
              <a:tabLst>
                <a:tab pos="1166813" algn="l"/>
              </a:tabLst>
            </a:pPr>
            <a:r>
              <a:rPr lang="nl-NL" sz="2000" b="1" dirty="0"/>
              <a:t>VWI 1 en VWI 2:	</a:t>
            </a:r>
          </a:p>
          <a:p>
            <a:pPr marL="1166813" indent="-185738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1166813" algn="l"/>
              </a:tabLst>
            </a:pPr>
            <a:r>
              <a:rPr lang="nl-NL" sz="2000" dirty="0"/>
              <a:t>Geen medewerkers in nabijheid van open einde bij bedienen afsluiters.</a:t>
            </a:r>
          </a:p>
          <a:p>
            <a:pPr marL="1166813" indent="-185738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1166813" algn="l"/>
              </a:tabLst>
            </a:pPr>
            <a:r>
              <a:rPr lang="nl-NL" sz="2000" dirty="0"/>
              <a:t>Bedienen bovengrondse afsluiters in MT-netten met een Raam Opdracht (RO).</a:t>
            </a:r>
          </a:p>
          <a:p>
            <a:pPr marL="1166813" indent="-185738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1166813" algn="l"/>
              </a:tabLst>
            </a:pPr>
            <a:r>
              <a:rPr lang="nl-NL" sz="2000" dirty="0">
                <a:latin typeface="+mj-lt"/>
              </a:rPr>
              <a:t>Aandacht tijdens het lasproces op de risico’s dat er in de leiding luchtbellen aanwezig kunnen zijn of als de leiding gevuld is met lucht.</a:t>
            </a:r>
          </a:p>
          <a:p>
            <a:pPr marL="1789113" indent="-1789113">
              <a:lnSpc>
                <a:spcPct val="200000"/>
              </a:lnSpc>
              <a:tabLst>
                <a:tab pos="1789113" algn="l"/>
              </a:tabLst>
            </a:pPr>
            <a:endParaRPr lang="nl-NL" sz="2000" dirty="0">
              <a:latin typeface="+mj-lt"/>
            </a:endParaRPr>
          </a:p>
          <a:p>
            <a:pPr marL="1166813" indent="-1166813">
              <a:lnSpc>
                <a:spcPct val="170000"/>
              </a:lnSpc>
              <a:tabLst>
                <a:tab pos="1166813" algn="l"/>
              </a:tabLst>
            </a:pPr>
            <a:r>
              <a:rPr lang="nl-NL" sz="2000" b="1" dirty="0"/>
              <a:t>VWI 5:	</a:t>
            </a:r>
          </a:p>
          <a:p>
            <a:pPr marL="1166813" indent="-185738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1166813" algn="l"/>
              </a:tabLst>
            </a:pPr>
            <a:r>
              <a:rPr lang="nl-NL" sz="2000" dirty="0"/>
              <a:t>Na plaatsen aanboorafsluiter dichtheidscontrole middels lucht, middels afsoppen en druktest voordat aanboring plaats vindt.</a:t>
            </a:r>
          </a:p>
          <a:p>
            <a:pPr marL="981075">
              <a:lnSpc>
                <a:spcPct val="170000"/>
              </a:lnSpc>
              <a:tabLst>
                <a:tab pos="1166813" algn="l"/>
              </a:tabLst>
            </a:pPr>
            <a:endParaRPr lang="nl-NL" sz="2000" dirty="0"/>
          </a:p>
          <a:p>
            <a:pPr marL="1166813" indent="-1166813">
              <a:lnSpc>
                <a:spcPct val="170000"/>
              </a:lnSpc>
              <a:tabLst>
                <a:tab pos="1166813" algn="l"/>
              </a:tabLst>
            </a:pPr>
            <a:r>
              <a:rPr lang="nl-NL" sz="2000" b="1" dirty="0"/>
              <a:t>VWI 10:	</a:t>
            </a:r>
            <a:endParaRPr lang="nl-NL" sz="2000" dirty="0">
              <a:latin typeface="+mj-lt"/>
            </a:endParaRPr>
          </a:p>
          <a:p>
            <a:pPr marL="1166813" indent="-185738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1166813" algn="l"/>
              </a:tabLst>
            </a:pPr>
            <a:r>
              <a:rPr lang="nl-NL" sz="2000" dirty="0">
                <a:latin typeface="+mj-lt"/>
              </a:rPr>
              <a:t>M</a:t>
            </a:r>
            <a:r>
              <a:rPr lang="nl-NL" sz="2000" dirty="0"/>
              <a:t>.b.t. plaatsen en verwijderen stekker elektronische sets.</a:t>
            </a:r>
          </a:p>
          <a:p>
            <a:pPr marL="1166813" indent="-185738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1166813" algn="l"/>
              </a:tabLst>
            </a:pPr>
            <a:r>
              <a:rPr lang="nl-NL" sz="2000" dirty="0"/>
              <a:t>Controle druk in de binneninstallatie bij indirecte afleversets.</a:t>
            </a:r>
          </a:p>
          <a:p>
            <a:pPr marL="1166813" indent="-185738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1166813" algn="l"/>
              </a:tabLst>
            </a:pPr>
            <a:r>
              <a:rPr lang="nl-NL" sz="2000" dirty="0">
                <a:latin typeface="+mj-lt"/>
              </a:rPr>
              <a:t>Aandacht voor gewicht van de afleversets.</a:t>
            </a:r>
          </a:p>
          <a:p>
            <a:pPr marL="0" indent="0" algn="l">
              <a:lnSpc>
                <a:spcPct val="108000"/>
              </a:lnSpc>
              <a:spcAft>
                <a:spcPts val="1200"/>
              </a:spcAft>
              <a:buNone/>
            </a:pPr>
            <a:endParaRPr lang="nl-NL" sz="3000" b="1" dirty="0">
              <a:solidFill>
                <a:srgbClr val="17343B"/>
              </a:solidFill>
              <a:latin typeface="+mj-lt"/>
            </a:endParaRPr>
          </a:p>
          <a:p>
            <a:pPr marL="0" indent="0" algn="l">
              <a:lnSpc>
                <a:spcPct val="108000"/>
              </a:lnSpc>
              <a:spcAft>
                <a:spcPts val="1200"/>
              </a:spcAft>
              <a:buNone/>
            </a:pPr>
            <a:endParaRPr lang="nl-NL" sz="1700" b="1" dirty="0">
              <a:solidFill>
                <a:srgbClr val="17343B"/>
              </a:solidFill>
              <a:latin typeface="Arial"/>
            </a:endParaRPr>
          </a:p>
          <a:p>
            <a:pPr marL="0" indent="0" algn="l">
              <a:lnSpc>
                <a:spcPct val="108000"/>
              </a:lnSpc>
              <a:spcAft>
                <a:spcPts val="1200"/>
              </a:spcAft>
              <a:buNone/>
            </a:pPr>
            <a:endParaRPr lang="nl-NL" sz="1700" b="1" dirty="0">
              <a:solidFill>
                <a:srgbClr val="17343B"/>
              </a:solidFill>
              <a:latin typeface="Arial"/>
            </a:endParaRPr>
          </a:p>
        </p:txBody>
      </p:sp>
      <p:pic>
        <p:nvPicPr>
          <p:cNvPr id="12" name="oof_logo_transparent" descr="oof_logo_transparent.png">
            <a:extLst>
              <a:ext uri="{FF2B5EF4-FFF2-40B4-BE49-F238E27FC236}">
                <a16:creationId xmlns:a16="http://schemas.microsoft.com/office/drawing/2014/main" id="{DD2BDF92-F397-E9AE-DEEF-79E22B5DD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3" name="energie_nederland_logo_transparent" descr="energie_nederland_logo_transparent.png">
            <a:extLst>
              <a:ext uri="{FF2B5EF4-FFF2-40B4-BE49-F238E27FC236}">
                <a16:creationId xmlns:a16="http://schemas.microsoft.com/office/drawing/2014/main" id="{0B7A1C0F-0659-BA61-30B7-D946C9B05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85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nl-NL" sz="2600" b="1">
                <a:solidFill>
                  <a:srgbClr val="195766"/>
                </a:solidFill>
                <a:latin typeface="Arial"/>
              </a:rPr>
              <a:t>Kernsamenvatting wijzigingen</a:t>
            </a:r>
            <a:endParaRPr lang="nl-NL" sz="280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777240" y="1097280"/>
            <a:ext cx="107899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nl-NL" sz="2000" b="1">
                <a:solidFill>
                  <a:srgbClr val="195766"/>
                </a:solidFill>
                <a:latin typeface="Arial"/>
              </a:rPr>
              <a:t>De belangrijkste veranderingen in één oogopslag: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960120" y="1691640"/>
            <a:ext cx="1014984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spcAft>
                <a:spcPts val="1200"/>
              </a:spcAft>
              <a:buNone/>
            </a:pPr>
            <a:r>
              <a:rPr lang="nl-NL" sz="1700" b="1" dirty="0">
                <a:solidFill>
                  <a:srgbClr val="17343B"/>
                </a:solidFill>
                <a:latin typeface="Arial"/>
              </a:rPr>
              <a:t>Afbakening: </a:t>
            </a:r>
            <a:r>
              <a:rPr lang="nl-NL" sz="1700" b="0" dirty="0">
                <a:solidFill>
                  <a:srgbClr val="17343B"/>
                </a:solidFill>
                <a:latin typeface="Arial"/>
              </a:rPr>
              <a:t>10 </a:t>
            </a:r>
            <a:r>
              <a:rPr lang="nl-NL" sz="1700" b="0" dirty="0" err="1">
                <a:solidFill>
                  <a:srgbClr val="17343B"/>
                </a:solidFill>
                <a:latin typeface="Arial"/>
              </a:rPr>
              <a:t>MWth</a:t>
            </a:r>
            <a:r>
              <a:rPr lang="nl-NL" sz="1700" b="0" dirty="0">
                <a:solidFill>
                  <a:srgbClr val="17343B"/>
                </a:solidFill>
                <a:latin typeface="Arial"/>
              </a:rPr>
              <a:t>-grens vervalt; beoordelen op systeem, complexiteit en risico.</a:t>
            </a:r>
            <a:endParaRPr lang="nl-NL" sz="1800" dirty="0"/>
          </a:p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lang="nl-NL" sz="1700" b="1" dirty="0">
                <a:solidFill>
                  <a:srgbClr val="17343B"/>
                </a:solidFill>
                <a:latin typeface="Arial"/>
              </a:rPr>
              <a:t>Specialistische Opwekwerkzaamheden: </a:t>
            </a:r>
            <a:r>
              <a:rPr lang="nl-NL" sz="1700" b="0" dirty="0">
                <a:solidFill>
                  <a:srgbClr val="17343B"/>
                </a:solidFill>
                <a:latin typeface="Arial"/>
              </a:rPr>
              <a:t>grens tussen opwek en distributie expliciet vastleggen.</a:t>
            </a:r>
          </a:p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lang="nl-NL" sz="1700" b="1" dirty="0">
                <a:solidFill>
                  <a:srgbClr val="17343B"/>
                </a:solidFill>
                <a:latin typeface="Arial"/>
              </a:rPr>
              <a:t>SOW, NWW en BWW: </a:t>
            </a:r>
            <a:r>
              <a:rPr lang="nl-NL" sz="1700" b="0" dirty="0">
                <a:solidFill>
                  <a:srgbClr val="17343B"/>
                </a:solidFill>
                <a:latin typeface="Arial"/>
              </a:rPr>
              <a:t>werkcategorieën scherper omschreven met passende instructie en aanwijzing.</a:t>
            </a:r>
          </a:p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lang="nl-NL" sz="1700" b="1" dirty="0">
                <a:solidFill>
                  <a:srgbClr val="17343B"/>
                </a:solidFill>
                <a:latin typeface="Arial"/>
              </a:rPr>
              <a:t>Toegang &amp; bevoegdheid: </a:t>
            </a:r>
            <a:r>
              <a:rPr lang="nl-NL" sz="1700" b="0" dirty="0">
                <a:solidFill>
                  <a:srgbClr val="17343B"/>
                </a:solidFill>
                <a:latin typeface="Arial"/>
              </a:rPr>
              <a:t>minimale aanwijzing voor ruimten en werkzaamheden vooraf bepalen.</a:t>
            </a:r>
          </a:p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lang="nl-NL" sz="1700" b="1" dirty="0">
                <a:solidFill>
                  <a:srgbClr val="17343B"/>
                </a:solidFill>
                <a:latin typeface="Arial"/>
              </a:rPr>
              <a:t>Infrawerk: </a:t>
            </a:r>
            <a:r>
              <a:rPr lang="nl-NL" sz="1700" b="0" dirty="0">
                <a:solidFill>
                  <a:srgbClr val="17343B"/>
                </a:solidFill>
                <a:latin typeface="Arial"/>
              </a:rPr>
              <a:t>elektrische beïnvloeding door hoogspanning meenemen volgens NEN 3654.</a:t>
            </a:r>
          </a:p>
        </p:txBody>
      </p:sp>
      <p:sp>
        <p:nvSpPr>
          <p:cNvPr id="11" name="Text 7"/>
          <p:cNvSpPr/>
          <p:nvPr/>
        </p:nvSpPr>
        <p:spPr>
          <a:xfrm>
            <a:off x="1965960" y="5193792"/>
            <a:ext cx="8321040" cy="502920"/>
          </a:xfrm>
          <a:prstGeom prst="rect">
            <a:avLst/>
          </a:prstGeom>
          <a:solidFill>
            <a:srgbClr val="FF2B06"/>
          </a:solidFill>
          <a:ln>
            <a:solidFill>
              <a:srgbClr val="FF2B06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lnSpc>
                <a:spcPct val="105000"/>
              </a:lnSpc>
              <a:buNone/>
            </a:pPr>
            <a:r>
              <a:rPr lang="nl-NL" sz="2000" b="1">
                <a:solidFill>
                  <a:srgbClr val="FFFFFF"/>
                </a:solidFill>
                <a:latin typeface="Arial"/>
              </a:rPr>
              <a:t>Samengevat: eerst afbakenen, dan bevoegd en veilig uitvoeren.</a:t>
            </a:r>
            <a:endParaRPr lang="en-US" sz="2200" dirty="0"/>
          </a:p>
        </p:txBody>
      </p:sp>
      <p:pic>
        <p:nvPicPr>
          <p:cNvPr id="12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3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sz="800" b="0" i="1">
                <a:solidFill>
                  <a:srgbClr val="526B72"/>
                </a:solidFill>
                <a:latin typeface="Arial"/>
              </a:rPr>
              <a:t>VeWa 2026</a:t>
            </a:r>
            <a:endParaRPr lang="en-US" sz="80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sz="2800" b="1" i="0">
                <a:solidFill>
                  <a:srgbClr val="195766"/>
                </a:solidFill>
                <a:latin typeface="Arial"/>
              </a:rPr>
              <a:t>Afsluiting</a:t>
            </a:r>
            <a:endParaRPr lang="nl-NL" sz="280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sz="900" b="0" i="0">
                <a:solidFill>
                  <a:srgbClr val="526B72"/>
                </a:solidFill>
                <a:latin typeface="Arial"/>
              </a:rPr>
              <a:t>13</a:t>
            </a:r>
            <a:endParaRPr lang="en-US" sz="900"/>
          </a:p>
        </p:txBody>
      </p:sp>
      <p:sp>
        <p:nvSpPr>
          <p:cNvPr id="9" name="Text 5"/>
          <p:cNvSpPr/>
          <p:nvPr/>
        </p:nvSpPr>
        <p:spPr>
          <a:xfrm>
            <a:off x="868680" y="1234440"/>
            <a:ext cx="10881720" cy="640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nl-NL" sz="2600" b="1" i="0" dirty="0">
                <a:solidFill>
                  <a:srgbClr val="195766"/>
                </a:solidFill>
                <a:latin typeface="Arial"/>
              </a:rPr>
              <a:t>Je bent nu op de hoogte van de wijzigingen in de nieuwe </a:t>
            </a:r>
            <a:r>
              <a:rPr lang="nl-NL" sz="2600" b="1" i="0" dirty="0" err="1">
                <a:solidFill>
                  <a:srgbClr val="195766"/>
                </a:solidFill>
                <a:latin typeface="Arial"/>
              </a:rPr>
              <a:t>VeWa</a:t>
            </a:r>
            <a:r>
              <a:rPr lang="nl-NL" sz="2600" b="1" i="0" dirty="0">
                <a:solidFill>
                  <a:srgbClr val="195766"/>
                </a:solidFill>
                <a:latin typeface="Arial"/>
              </a:rPr>
              <a:t> 2026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1143000" y="2057399"/>
            <a:ext cx="9784080" cy="2697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spcAft>
                <a:spcPts val="1400"/>
              </a:spcAft>
              <a:buNone/>
            </a:pPr>
            <a:r>
              <a:rPr lang="nl-NL" sz="2000" b="1" dirty="0">
                <a:solidFill>
                  <a:srgbClr val="17343B"/>
                </a:solidFill>
                <a:latin typeface="Arial"/>
              </a:rPr>
              <a:t>De </a:t>
            </a:r>
            <a:r>
              <a:rPr lang="nl-NL" sz="2000" b="1" dirty="0" err="1">
                <a:solidFill>
                  <a:srgbClr val="17343B"/>
                </a:solidFill>
                <a:latin typeface="Arial"/>
              </a:rPr>
              <a:t>VeWa</a:t>
            </a:r>
            <a:r>
              <a:rPr lang="nl-NL" sz="2000" b="1" dirty="0">
                <a:solidFill>
                  <a:srgbClr val="17343B"/>
                </a:solidFill>
                <a:latin typeface="Arial"/>
              </a:rPr>
              <a:t> speelt een belangrijke rol bij het veilig werken aan warmte. Zelf speel je echter de hoofdrol! Zorgen voor je eigen veiligheid betekent dat je:</a:t>
            </a:r>
            <a:endParaRPr lang="nl-NL" sz="1800" dirty="0"/>
          </a:p>
          <a:p>
            <a:pPr algn="l">
              <a:lnSpc>
                <a:spcPct val="108000"/>
              </a:lnSpc>
              <a:spcAft>
                <a:spcPts val="1400"/>
              </a:spcAft>
            </a:pPr>
            <a:r>
              <a:rPr lang="nl-NL" sz="2000" b="0" dirty="0">
                <a:solidFill>
                  <a:srgbClr val="17343B"/>
                </a:solidFill>
                <a:latin typeface="Arial"/>
              </a:rPr>
              <a:t>- bevoegd bent;</a:t>
            </a:r>
            <a:br>
              <a:rPr lang="nl-NL" sz="2000" b="0" dirty="0">
                <a:solidFill>
                  <a:srgbClr val="17343B"/>
                </a:solidFill>
                <a:latin typeface="Arial"/>
              </a:rPr>
            </a:br>
            <a:r>
              <a:rPr lang="nl-NL" sz="2000" b="0" dirty="0">
                <a:solidFill>
                  <a:srgbClr val="17343B"/>
                </a:solidFill>
                <a:latin typeface="Arial"/>
              </a:rPr>
              <a:t>- geïnstrueerd bent;</a:t>
            </a:r>
            <a:br>
              <a:rPr lang="nl-NL" sz="2000" b="0" dirty="0">
                <a:solidFill>
                  <a:srgbClr val="17343B"/>
                </a:solidFill>
                <a:latin typeface="Arial"/>
              </a:rPr>
            </a:br>
            <a:r>
              <a:rPr lang="nl-NL" sz="2000" b="0" dirty="0">
                <a:solidFill>
                  <a:srgbClr val="17343B"/>
                </a:solidFill>
                <a:latin typeface="Arial"/>
              </a:rPr>
              <a:t>- weet wat je doet;</a:t>
            </a:r>
            <a:br>
              <a:rPr lang="nl-NL" sz="2000" b="0" dirty="0">
                <a:solidFill>
                  <a:srgbClr val="17343B"/>
                </a:solidFill>
                <a:latin typeface="Arial"/>
              </a:rPr>
            </a:br>
            <a:r>
              <a:rPr lang="nl-NL" sz="2000" b="0" dirty="0">
                <a:solidFill>
                  <a:srgbClr val="17343B"/>
                </a:solidFill>
                <a:latin typeface="Arial"/>
              </a:rPr>
              <a:t>- werkt volgens afspraak;</a:t>
            </a:r>
            <a:br>
              <a:rPr lang="nl-NL" sz="2000" b="0" dirty="0">
                <a:solidFill>
                  <a:srgbClr val="17343B"/>
                </a:solidFill>
                <a:latin typeface="Arial"/>
              </a:rPr>
            </a:br>
            <a:r>
              <a:rPr lang="nl-NL" sz="2000" b="0" dirty="0">
                <a:solidFill>
                  <a:srgbClr val="17343B"/>
                </a:solidFill>
                <a:latin typeface="Arial"/>
              </a:rPr>
              <a:t>- risico’s actief beoordeelt.</a:t>
            </a:r>
          </a:p>
          <a:p>
            <a:pPr algn="l">
              <a:lnSpc>
                <a:spcPct val="108000"/>
              </a:lnSpc>
              <a:spcAft>
                <a:spcPts val="1400"/>
              </a:spcAft>
            </a:pPr>
            <a:endParaRPr sz="2000" b="0" dirty="0">
              <a:solidFill>
                <a:srgbClr val="17343B"/>
              </a:solidFill>
              <a:latin typeface="Arial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417320" y="4846320"/>
            <a:ext cx="9326880" cy="594360"/>
          </a:xfrm>
          <a:prstGeom prst="rect">
            <a:avLst/>
          </a:prstGeom>
          <a:solidFill>
            <a:srgbClr val="FF2B06"/>
          </a:solidFill>
          <a:ln>
            <a:solidFill>
              <a:srgbClr val="FF2B06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lnSpc>
                <a:spcPct val="105000"/>
              </a:lnSpc>
              <a:buNone/>
            </a:pPr>
            <a:r>
              <a:rPr lang="nl-NL" sz="2200" b="1" i="0" dirty="0">
                <a:solidFill>
                  <a:srgbClr val="FFFFFF"/>
                </a:solidFill>
                <a:latin typeface="Arial"/>
              </a:rPr>
              <a:t>Stop als de situatie niet klopt!</a:t>
            </a:r>
            <a:endParaRPr lang="en-US" sz="2200" dirty="0"/>
          </a:p>
        </p:txBody>
      </p:sp>
      <p:pic>
        <p:nvPicPr>
          <p:cNvPr id="12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3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00" i="1">
                <a:solidFill>
                  <a:srgbClr val="526B72"/>
                </a:solidFill>
                <a:latin typeface="Arial"/>
              </a:rPr>
              <a:t>VeWa 2026</a:t>
            </a:r>
          </a:p>
        </p:txBody>
      </p:sp>
      <p:sp>
        <p:nvSpPr>
          <p:cNvPr id="3" name="Rectangl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438912"/>
            <a:ext cx="98755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800" b="1">
                <a:solidFill>
                  <a:srgbClr val="195766"/>
                </a:solidFill>
                <a:latin typeface="Arial"/>
              </a:rPr>
              <a:t>Deelnemende bedrijven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87552"/>
            <a:ext cx="7863840" cy="230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nl-NL" sz="1500" dirty="0">
                <a:solidFill>
                  <a:srgbClr val="17343B"/>
                </a:solidFill>
                <a:latin typeface="Arial"/>
              </a:rPr>
              <a:t>De nieuwe </a:t>
            </a:r>
            <a:r>
              <a:rPr lang="nl-NL" sz="1500" dirty="0" err="1">
                <a:solidFill>
                  <a:srgbClr val="17343B"/>
                </a:solidFill>
                <a:latin typeface="Arial"/>
              </a:rPr>
              <a:t>VeWa</a:t>
            </a:r>
            <a:r>
              <a:rPr lang="nl-NL" sz="1500" dirty="0">
                <a:solidFill>
                  <a:srgbClr val="17343B"/>
                </a:solidFill>
                <a:latin typeface="Arial"/>
              </a:rPr>
              <a:t> wordt mogelijk gemaakt door:</a:t>
            </a:r>
            <a:endParaRPr sz="1500" dirty="0">
              <a:solidFill>
                <a:srgbClr val="17343B"/>
              </a:solidFill>
              <a:latin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8640" y="6199632"/>
            <a:ext cx="11064240" cy="6350"/>
          </a:xfrm>
          <a:prstGeom prst="rect">
            <a:avLst/>
          </a:prstGeom>
          <a:solidFill>
            <a:srgbClr val="A8C6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oof_logo_transparent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4" name="energie_nederland_logo_transparent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900">
                <a:solidFill>
                  <a:srgbClr val="526B72"/>
                </a:solidFill>
                <a:latin typeface="Arial"/>
              </a:rPr>
              <a:t>14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ADBFB15B-0109-5867-6457-B402A66A0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650" y="1725895"/>
            <a:ext cx="2260800" cy="1235649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29C5A10-660D-25E8-737F-0A0C7C6CC6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0560" y="1443608"/>
            <a:ext cx="2543175" cy="1800225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CDA6972-DEEB-D8A4-3914-7915B1446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845" y="974815"/>
            <a:ext cx="2734193" cy="2734193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7E1992E5-7677-2072-A156-82C4E2FE84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042" y="2836117"/>
            <a:ext cx="3509819" cy="3509819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6F166DCD-539F-B0DA-9787-10012EE2D5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6199" y="3606164"/>
            <a:ext cx="3087484" cy="185999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AC2B72C-FDD2-E5A3-3C43-B3EBF634D4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6207" y="3003526"/>
            <a:ext cx="3175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42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Waarom een nieuwe VeWa?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731520" y="1143000"/>
            <a:ext cx="10789920" cy="5669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VeWa 2026 is bedoeld om beter aan te sluiten op de praktijk van warmtebedrijven en op nieuwe warmtebronnen.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731520" y="1920240"/>
            <a:ext cx="56692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FF2B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4800" dirty="0"/>
          </a:p>
        </p:txBody>
      </p:sp>
      <p:sp>
        <p:nvSpPr>
          <p:cNvPr id="11" name="Text 7"/>
          <p:cNvSpPr/>
          <p:nvPr/>
        </p:nvSpPr>
        <p:spPr>
          <a:xfrm>
            <a:off x="1389888" y="1984248"/>
            <a:ext cx="263347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5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Minder discussie over wanneer de VeWa geldt.</a:t>
            </a:r>
            <a:endParaRPr lang="en-US" sz="1750" dirty="0"/>
          </a:p>
        </p:txBody>
      </p:sp>
      <p:sp>
        <p:nvSpPr>
          <p:cNvPr id="12" name="Text 8"/>
          <p:cNvSpPr/>
          <p:nvPr/>
        </p:nvSpPr>
        <p:spPr>
          <a:xfrm>
            <a:off x="4389120" y="1920240"/>
            <a:ext cx="56692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FF2B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4800" dirty="0"/>
          </a:p>
        </p:txBody>
      </p:sp>
      <p:sp>
        <p:nvSpPr>
          <p:cNvPr id="13" name="Text 9"/>
          <p:cNvSpPr/>
          <p:nvPr/>
        </p:nvSpPr>
        <p:spPr>
          <a:xfrm>
            <a:off x="5047488" y="1984248"/>
            <a:ext cx="272491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5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Duidelijker verschil tussen opwek en distributie.</a:t>
            </a:r>
            <a:endParaRPr lang="en-US" sz="1750" dirty="0"/>
          </a:p>
        </p:txBody>
      </p:sp>
      <p:sp>
        <p:nvSpPr>
          <p:cNvPr id="14" name="Text 10"/>
          <p:cNvSpPr/>
          <p:nvPr/>
        </p:nvSpPr>
        <p:spPr>
          <a:xfrm>
            <a:off x="8046720" y="1920240"/>
            <a:ext cx="56692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FF2B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4800" dirty="0"/>
          </a:p>
        </p:txBody>
      </p:sp>
      <p:sp>
        <p:nvSpPr>
          <p:cNvPr id="15" name="Text 11"/>
          <p:cNvSpPr/>
          <p:nvPr/>
        </p:nvSpPr>
        <p:spPr>
          <a:xfrm>
            <a:off x="8705088" y="1984248"/>
            <a:ext cx="281635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50" b="1" dirty="0" err="1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Betere</a:t>
            </a:r>
            <a:r>
              <a:rPr lang="en-US" sz="175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750" b="1" dirty="0" err="1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kadering</a:t>
            </a:r>
            <a:r>
              <a:rPr lang="en-US" sz="175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van </a:t>
            </a:r>
            <a:r>
              <a:rPr lang="en-US" sz="1750" b="1" dirty="0" err="1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aanwijzingen</a:t>
            </a:r>
            <a:endParaRPr lang="en-US" sz="1750" dirty="0"/>
          </a:p>
        </p:txBody>
      </p:sp>
      <p:sp>
        <p:nvSpPr>
          <p:cNvPr id="16" name="Text 12"/>
          <p:cNvSpPr/>
          <p:nvPr/>
        </p:nvSpPr>
        <p:spPr>
          <a:xfrm>
            <a:off x="1143000" y="4160520"/>
            <a:ext cx="9921240" cy="841248"/>
          </a:xfrm>
          <a:prstGeom prst="rect">
            <a:avLst/>
          </a:prstGeom>
          <a:solidFill>
            <a:srgbClr val="DCEFF4"/>
          </a:solidFill>
          <a:ln>
            <a:solidFill>
              <a:srgbClr val="DCEFF4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pPr marL="0" indent="0">
              <a:buNone/>
            </a:pPr>
            <a:r>
              <a:rPr lang="en-US" sz="1550" b="1" i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veiligheidsfilosofie blijft hetzelfde: vooraf bepalen wat het werk is, welke risico’s er zijn en welke aanwijzing nodig is.</a:t>
            </a:r>
            <a:endParaRPr lang="en-US" sz="1550" dirty="0"/>
          </a:p>
        </p:txBody>
      </p:sp>
      <p:pic>
        <p:nvPicPr>
          <p:cNvPr id="17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8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is de VeWa?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731520" y="1234440"/>
            <a:ext cx="3429000" cy="210312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Veiligheidsvoorschrift Warmte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vaste set veiligheidsregels voor werken aan, met of in de buurt van warmtenetten en warmtevoorzieningssystemen.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4389120" y="1234440"/>
            <a:ext cx="3429000" cy="210312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Invulling van zorgplicht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Arbowet vraagt om een veilige werkplek. De VeWa helpt warmtebedrijven om die zorgplicht praktisch in te vullen.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8046720" y="1234440"/>
            <a:ext cx="3429000" cy="210312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Bedrijfsspecifiek maken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VeWa geeft de branchebasis. Elk warmtebedrijf moet zelf vastleggen hoe dit past bij eigen netten, installaties en procedures.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914400" y="3977640"/>
            <a:ext cx="10332720" cy="822960"/>
          </a:xfrm>
          <a:prstGeom prst="rect">
            <a:avLst/>
          </a:prstGeom>
          <a:solidFill>
            <a:srgbClr val="EEF8FA"/>
          </a:solidFill>
          <a:ln>
            <a:solidFill>
              <a:srgbClr val="EEF8FA"/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Belangrijk: de VeWa is geen los document voor op de plank, maar een manier om bevoegdheden, werkplannen en veiligheidsmaatregelen te organiseren.</a:t>
            </a:r>
            <a:endParaRPr lang="en-US" sz="1900" dirty="0"/>
          </a:p>
        </p:txBody>
      </p:sp>
      <p:pic>
        <p:nvPicPr>
          <p:cNvPr id="13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4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Grootste wijziging: de grens van 10 MWth verdwijnt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60120" y="1261872"/>
            <a:ext cx="4389120" cy="292608"/>
          </a:xfrm>
          <a:prstGeom prst="rect">
            <a:avLst/>
          </a:prstGeom>
          <a:solidFill>
            <a:srgbClr val="FF2B06"/>
          </a:solidFill>
          <a:ln>
            <a:solidFill>
              <a:srgbClr val="FF2B06"/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2020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960120" y="1783080"/>
            <a:ext cx="4389120" cy="1143000"/>
          </a:xfrm>
          <a:prstGeom prst="rect">
            <a:avLst/>
          </a:prstGeom>
          <a:solidFill>
            <a:srgbClr val="EEF8FA"/>
          </a:solidFill>
          <a:ln>
            <a:solidFill>
              <a:srgbClr val="EEF8FA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Alleen </a:t>
            </a:r>
            <a:r>
              <a:rPr lang="en-US" sz="20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opwekinstallaties</a:t>
            </a: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onder</a:t>
            </a: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10 </a:t>
            </a:r>
            <a:r>
              <a:rPr lang="en-US" sz="20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MWth</a:t>
            </a: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vielen</a:t>
            </a: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onder</a:t>
            </a: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</a:t>
            </a:r>
            <a:r>
              <a:rPr lang="en-US" sz="20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</a:t>
            </a: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960120" y="315468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FF2B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Probleem: vermogen zegt niet genoeg over risico of complexiteit.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6812280" y="1261872"/>
            <a:ext cx="4389120" cy="292608"/>
          </a:xfrm>
          <a:prstGeom prst="rect">
            <a:avLst/>
          </a:prstGeom>
          <a:solidFill>
            <a:srgbClr val="FF2B06"/>
          </a:solidFill>
          <a:ln>
            <a:solidFill>
              <a:srgbClr val="FF2B06"/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6812280" y="1783080"/>
            <a:ext cx="4389120" cy="1143000"/>
          </a:xfrm>
          <a:prstGeom prst="rect">
            <a:avLst/>
          </a:prstGeom>
          <a:solidFill>
            <a:srgbClr val="EEF8FA"/>
          </a:solidFill>
          <a:ln>
            <a:solidFill>
              <a:srgbClr val="EEF8FA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</a:t>
            </a:r>
            <a:r>
              <a:rPr lang="en-US" sz="20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vermogensgrens</a:t>
            </a:r>
            <a:r>
              <a:rPr lang="en-US" sz="20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verdwijnt. Er wordt breder beoordeeld of de VeWa past bij de installatie.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6812280" y="315468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Kern: beoordelen op complexiteit, standaardisatie en plek in het systeem.</a:t>
            </a:r>
            <a:endParaRPr lang="en-US" sz="1800" dirty="0"/>
          </a:p>
        </p:txBody>
      </p:sp>
      <p:sp>
        <p:nvSpPr>
          <p:cNvPr id="15" name="Shape 11"/>
          <p:cNvSpPr/>
          <p:nvPr/>
        </p:nvSpPr>
        <p:spPr>
          <a:xfrm>
            <a:off x="6080760" y="1234440"/>
            <a:ext cx="0" cy="2926080"/>
          </a:xfrm>
          <a:prstGeom prst="line">
            <a:avLst/>
          </a:prstGeom>
          <a:noFill/>
          <a:ln w="1524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Text 12"/>
          <p:cNvSpPr/>
          <p:nvPr/>
        </p:nvSpPr>
        <p:spPr>
          <a:xfrm>
            <a:off x="1508760" y="4617720"/>
            <a:ext cx="9235440" cy="566928"/>
          </a:xfrm>
          <a:prstGeom prst="rect">
            <a:avLst/>
          </a:prstGeom>
          <a:solidFill>
            <a:srgbClr val="DCEFF4"/>
          </a:solidFill>
          <a:ln>
            <a:solidFill>
              <a:srgbClr val="DCEFF4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pPr marL="0" indent="0">
              <a:buNone/>
            </a:pPr>
            <a:r>
              <a:rPr lang="en-US" sz="1550" b="1" i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Dus: niet alleen naar vermogen kijken, maar naar het werkelijke systeem en de risico’s.</a:t>
            </a:r>
            <a:endParaRPr lang="en-US" sz="1550" dirty="0"/>
          </a:p>
        </p:txBody>
      </p:sp>
      <p:pic>
        <p:nvPicPr>
          <p:cNvPr id="17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8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Nieuwe beoordeling van opwekinstallaties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822960" y="1115568"/>
            <a:ext cx="1051560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1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vraag wordt niet: “hoeveel MWth?”, maar: “wat voor installatie is dit?”</a:t>
            </a:r>
            <a:endParaRPr lang="en-US" sz="2100" dirty="0"/>
          </a:p>
        </p:txBody>
      </p:sp>
      <p:sp>
        <p:nvSpPr>
          <p:cNvPr id="10" name="Text 6"/>
          <p:cNvSpPr/>
          <p:nvPr/>
        </p:nvSpPr>
        <p:spPr>
          <a:xfrm>
            <a:off x="731520" y="1828800"/>
            <a:ext cx="3429000" cy="196596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Complexiteit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Hoe ingewikkeld is de installatie? Zijn er veel afhankelijkheden, speciale risico’s of afwijkende bedrijfsvoering?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4389120" y="1828800"/>
            <a:ext cx="3429000" cy="196596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Standaardisatie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Gaat het om een standaard installatie of om maatwerk? Hoe voorspelbaar en herhaalbaar zijn bediening en onderhoud?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8046720" y="1828800"/>
            <a:ext cx="3429000" cy="196596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Positie in systeem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Waar</a:t>
            </a: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in het system </a:t>
            </a:r>
            <a:r>
              <a:rPr lang="en-US" sz="17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staat</a:t>
            </a: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</a:t>
            </a:r>
            <a:r>
              <a:rPr lang="en-US" sz="17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installatie</a:t>
            </a: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 </a:t>
            </a:r>
            <a:r>
              <a:rPr lang="en-US" sz="17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Opwek</a:t>
            </a: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700" dirty="0" err="1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distributie</a:t>
            </a: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of aansluiting? De plek bepaalt mede de passende regels.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1280160" y="4681728"/>
            <a:ext cx="9692640" cy="594360"/>
          </a:xfrm>
          <a:prstGeom prst="rect">
            <a:avLst/>
          </a:prstGeom>
          <a:solidFill>
            <a:srgbClr val="DCEFF4"/>
          </a:solidFill>
          <a:ln>
            <a:solidFill>
              <a:srgbClr val="DCEFF4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pPr marL="0" indent="0">
              <a:buNone/>
            </a:pPr>
            <a:r>
              <a:rPr lang="en-US" sz="1550" b="1" i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Elk warmtebedrijf of elke warmtenetbeheerder moet zelf vastleggen op welke systemen de VeWa van toepassing is.</a:t>
            </a:r>
            <a:endParaRPr lang="en-US" sz="1550" dirty="0"/>
          </a:p>
        </p:txBody>
      </p:sp>
      <p:pic>
        <p:nvPicPr>
          <p:cNvPr id="14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5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Wanneer kan de VeWa wel of niet gelden?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822960" y="1188720"/>
            <a:ext cx="5257800" cy="292608"/>
          </a:xfrm>
          <a:prstGeom prst="rect">
            <a:avLst/>
          </a:prstGeom>
          <a:solidFill>
            <a:srgbClr val="FF2B06"/>
          </a:solidFill>
          <a:ln>
            <a:solidFill>
              <a:srgbClr val="FF2B06"/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 onder de VeWa vallen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960120" y="1737360"/>
            <a:ext cx="493776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lnSpcReduction="10000"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kleinschalige en gestandaardiseerde opwek: WKK, HWC, warmtepompen
</a:t>
            </a:r>
            <a:endParaRPr lang="en-US" sz="16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leidingen voor transport en distributie, inclusief afsluiters
</a:t>
            </a:r>
            <a:endParaRPr lang="en-US" sz="16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pompstations en drukreduceerstations
</a:t>
            </a:r>
            <a:endParaRPr lang="en-US" sz="16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regelstations, afleverstations en aansluitingen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6492240" y="1188720"/>
            <a:ext cx="5257800" cy="292608"/>
          </a:xfrm>
          <a:prstGeom prst="rect">
            <a:avLst/>
          </a:prstGeom>
          <a:solidFill>
            <a:srgbClr val="FF2B06"/>
          </a:solidFill>
          <a:ln>
            <a:solidFill>
              <a:srgbClr val="FF2B06"/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Meestal buiten deze afbakening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6629400" y="1737360"/>
            <a:ext cx="493776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grootschalige of complexe opwekinstallaties
</a:t>
            </a:r>
            <a:endParaRPr lang="en-US" sz="16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restwarmte uit industrie, WKC, TEO, TEA, TED
</a:t>
            </a:r>
            <a:endParaRPr lang="en-US" sz="16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geothermie, bio-energiecentrale, STEG
</a:t>
            </a:r>
            <a:endParaRPr lang="en-US" sz="16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situaties waarvoor andere veiligheidsregels beter passen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960120" y="4617720"/>
            <a:ext cx="10195560" cy="566928"/>
          </a:xfrm>
          <a:prstGeom prst="rect">
            <a:avLst/>
          </a:prstGeom>
          <a:solidFill>
            <a:srgbClr val="EEF8FA"/>
          </a:solidFill>
          <a:ln>
            <a:solidFill>
              <a:srgbClr val="EEF8FA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op: “niet onder de VeWa” betekent niet “geen veiligheidsregels”. Dan moet juist duidelijk zijn welke andere regels gelden.</a:t>
            </a:r>
            <a:endParaRPr lang="en-US" sz="1800" dirty="0"/>
          </a:p>
        </p:txBody>
      </p:sp>
      <p:pic>
        <p:nvPicPr>
          <p:cNvPr id="14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5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SOW: Specialistische Opwekwerkzaamheden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777240" y="1097280"/>
            <a:ext cx="10789920" cy="5669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9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SOW is nieuw in de VeWa 2026. Het gaat om specialistisch werk aan kleinschalige opwekinstallaties binnen het warmtesysteem.</a:t>
            </a:r>
            <a:endParaRPr lang="en-US" sz="1950" dirty="0"/>
          </a:p>
        </p:txBody>
      </p:sp>
      <p:sp>
        <p:nvSpPr>
          <p:cNvPr id="10" name="Text 6"/>
          <p:cNvSpPr/>
          <p:nvPr/>
        </p:nvSpPr>
        <p:spPr>
          <a:xfrm>
            <a:off x="960120" y="1938528"/>
            <a:ext cx="4663440" cy="150876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 err="1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Opwek</a:t>
            </a: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Productie van warmte: bijvoorbeeld warmtepompen, hulpketels, WKK’s of WKO-installaties.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6537960" y="1938528"/>
            <a:ext cx="4663440" cy="1508760"/>
          </a:xfrm>
          <a:prstGeom prst="rect">
            <a:avLst/>
          </a:prstGeom>
          <a:solidFill>
            <a:srgbClr val="EEF8FA"/>
          </a:solidFill>
          <a:ln>
            <a:solidFill>
              <a:srgbClr val="DCEFF4">
                <a:alpha val="0"/>
              </a:srgbClr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Distributie
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Transport van warmte: leidingen, stations, afsluiters, aansluitingen en de overdracht naar klanten.</a:t>
            </a:r>
            <a:endParaRPr lang="en-US" sz="1700" dirty="0"/>
          </a:p>
        </p:txBody>
      </p:sp>
      <p:sp>
        <p:nvSpPr>
          <p:cNvPr id="12" name="Shape 8"/>
          <p:cNvSpPr/>
          <p:nvPr/>
        </p:nvSpPr>
        <p:spPr>
          <a:xfrm>
            <a:off x="6080760" y="1874520"/>
            <a:ext cx="0" cy="1691640"/>
          </a:xfrm>
          <a:prstGeom prst="line">
            <a:avLst/>
          </a:prstGeom>
          <a:noFill/>
          <a:ln w="254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Text 9"/>
          <p:cNvSpPr/>
          <p:nvPr/>
        </p:nvSpPr>
        <p:spPr>
          <a:xfrm>
            <a:off x="960120" y="3977640"/>
            <a:ext cx="265176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FF2B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Praktisch gevolg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960120" y="4434840"/>
            <a:ext cx="10012680" cy="11155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 lnSpcReduction="20000"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specialisten kunnen gerichter worden aangewezen en geïnstrueerd
</a:t>
            </a:r>
            <a:endParaRPr lang="en-US" sz="16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VOPT kan in bepaalde situaties voldoende zijn, aangevuld met specifieke locatie-instructie
</a:t>
            </a:r>
            <a:endParaRPr lang="en-US" sz="16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de grens tussen productie en distributie moet helder zijn vastgelegd</a:t>
            </a:r>
            <a:endParaRPr lang="en-US" sz="1650" dirty="0"/>
          </a:p>
        </p:txBody>
      </p:sp>
      <p:pic>
        <p:nvPicPr>
          <p:cNvPr id="15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6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VeWa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438912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NWW: besturing </a:t>
            </a:r>
            <a:r>
              <a:rPr lang="en-US" sz="2800" b="1" dirty="0" err="1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</a:t>
            </a: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800" b="1" dirty="0" err="1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communicatie</a:t>
            </a:r>
            <a:r>
              <a:rPr lang="en-US" sz="2800" b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duidelijker meegenomen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83464" y="420624"/>
            <a:ext cx="146304" cy="530352"/>
          </a:xfrm>
          <a:prstGeom prst="rect">
            <a:avLst/>
          </a:prstGeom>
          <a:solidFill>
            <a:srgbClr val="FF2B06"/>
          </a:solidFill>
          <a:ln w="12700">
            <a:solidFill>
              <a:srgbClr val="FF2B0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548640" y="6199632"/>
            <a:ext cx="11064240" cy="0"/>
          </a:xfrm>
          <a:prstGeom prst="line">
            <a:avLst/>
          </a:prstGeom>
          <a:noFill/>
          <a:ln w="6350">
            <a:solidFill>
              <a:srgbClr val="9BBC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11247120" y="629107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26B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777240" y="1097280"/>
            <a:ext cx="1078992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9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NWW zijn niet-warmtetechnische werkzaamheden in stations. Er wordt niet direct aan de warmte-installatie gesleuteld, maar er kunnen wel risico’s ontstaan.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868680" y="2084832"/>
            <a:ext cx="2743200" cy="292608"/>
          </a:xfrm>
          <a:prstGeom prst="rect">
            <a:avLst/>
          </a:prstGeom>
          <a:solidFill>
            <a:srgbClr val="FF2B06"/>
          </a:solidFill>
          <a:ln>
            <a:solidFill>
              <a:srgbClr val="FF2B06"/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Voorbeelden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960120" y="2606040"/>
            <a:ext cx="420624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 lnSpcReduction="10000"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software-updates
</a:t>
            </a:r>
            <a:endParaRPr lang="en-US" sz="17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aanpassingen in PLC-besturingen
</a:t>
            </a:r>
            <a:endParaRPr lang="en-US" sz="17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vervangen van hardware
</a:t>
            </a:r>
            <a:endParaRPr lang="en-US" sz="17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werk aan telemetrie of communicatieapparatuur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6080760" y="2103120"/>
            <a:ext cx="4572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FF2B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Waarom dit belangrijk is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080760" y="2606040"/>
            <a:ext cx="5166360" cy="1508760"/>
          </a:xfrm>
          <a:prstGeom prst="rect">
            <a:avLst/>
          </a:prstGeom>
          <a:solidFill>
            <a:srgbClr val="EEF8FA"/>
          </a:solidFill>
          <a:ln>
            <a:solidFill>
              <a:srgbClr val="EEF8FA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900" dirty="0">
                <a:solidFill>
                  <a:srgbClr val="173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Besturing en telemetrie kunnen de bedrijfsvoering beïnvloeden. Daarom moet vooraf duidelijk zijn wie toegang heeft, welke instructie nodig is en welke risico’s worden beheerst.</a:t>
            </a:r>
            <a:endParaRPr lang="en-US" sz="1900" dirty="0"/>
          </a:p>
        </p:txBody>
      </p:sp>
      <p:sp>
        <p:nvSpPr>
          <p:cNvPr id="14" name="Text 10"/>
          <p:cNvSpPr/>
          <p:nvPr/>
        </p:nvSpPr>
        <p:spPr>
          <a:xfrm>
            <a:off x="1920240" y="4983480"/>
            <a:ext cx="8412480" cy="502920"/>
          </a:xfrm>
          <a:prstGeom prst="rect">
            <a:avLst/>
          </a:prstGeom>
          <a:solidFill>
            <a:srgbClr val="DCEFF4"/>
          </a:solidFill>
          <a:ln>
            <a:solidFill>
              <a:srgbClr val="DCEFF4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pPr marL="0" indent="0">
              <a:buNone/>
            </a:pPr>
            <a:r>
              <a:rPr lang="en-US" sz="1550" b="1" i="1" dirty="0">
                <a:solidFill>
                  <a:srgbClr val="1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Sleuteltoegang tot een ruimte betekent minimaal: nadenken over NWW, instructie en bevoegdheid.</a:t>
            </a:r>
            <a:endParaRPr lang="en-US" sz="1550" dirty="0"/>
          </a:p>
        </p:txBody>
      </p:sp>
      <p:pic>
        <p:nvPicPr>
          <p:cNvPr id="15" name="oof_logo_transparent" descr="oof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6345936"/>
            <a:ext cx="749808" cy="256032"/>
          </a:xfrm>
          <a:prstGeom prst="rect">
            <a:avLst/>
          </a:prstGeom>
        </p:spPr>
      </p:pic>
      <p:pic>
        <p:nvPicPr>
          <p:cNvPr id="16" name="energie_nederland_logo_transparent" descr="energie_nederland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6291072"/>
            <a:ext cx="1005840" cy="3291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1EB970193B4B42A919C35B9320A90E" ma:contentTypeVersion="13" ma:contentTypeDescription="Create a new document." ma:contentTypeScope="" ma:versionID="e96395efe9a828477a74f7057461b663">
  <xsd:schema xmlns:xsd="http://www.w3.org/2001/XMLSchema" xmlns:xs="http://www.w3.org/2001/XMLSchema" xmlns:p="http://schemas.microsoft.com/office/2006/metadata/properties" xmlns:ns2="2a1259a8-9be4-4f50-8927-e6dd8ca9402d" xmlns:ns3="1b94a998-6007-47cc-8d63-6cdb6d70d6c5" targetNamespace="http://schemas.microsoft.com/office/2006/metadata/properties" ma:root="true" ma:fieldsID="0f435467f73530ada9012f345d10f401" ns2:_="" ns3:_="">
    <xsd:import namespace="2a1259a8-9be4-4f50-8927-e6dd8ca9402d"/>
    <xsd:import namespace="1b94a998-6007-47cc-8d63-6cdb6d70d6c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1259a8-9be4-4f50-8927-e6dd8ca9402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9" nillable="true" ma:displayName="Taxonomy Catch All Column" ma:hidden="true" ma:list="{4e4948c6-4ef8-4a62-a915-8fbd9b30d615}" ma:internalName="TaxCatchAll" ma:showField="CatchAllData" ma:web="c0667bb4-194c-41d9-a10f-67ea8ea59f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94a998-6007-47cc-8d63-6cdb6d70d6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37527e17-69f7-4063-85d7-6a8e0146bc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a1259a8-9be4-4f50-8927-e6dd8ca9402d" xsi:nil="true"/>
    <lcf76f155ced4ddcb4097134ff3c332f xmlns="1b94a998-6007-47cc-8d63-6cdb6d70d6c5">
      <Terms xmlns="http://schemas.microsoft.com/office/infopath/2007/PartnerControls"/>
    </lcf76f155ced4ddcb4097134ff3c332f>
    <_dlc_DocId xmlns="2a1259a8-9be4-4f50-8927-e6dd8ca9402d">ZSX3JNUAVV23-1684380068-1027</_dlc_DocId>
    <_dlc_DocIdUrl xmlns="2a1259a8-9be4-4f50-8927-e6dd8ca9402d">
      <Url>https://vattenfall.sharepoint.com/sites/VeWa Beheergroep/_layouts/15/DocIdRedir.aspx?ID=ZSX3JNUAVV23-1684380068-1027</Url>
      <Description>ZSX3JNUAVV23-1684380068-1027</Description>
    </_dlc_DocIdUrl>
  </documentManagement>
</p:properties>
</file>

<file path=customXml/itemProps1.xml><?xml version="1.0" encoding="utf-8"?>
<ds:datastoreItem xmlns:ds="http://schemas.openxmlformats.org/officeDocument/2006/customXml" ds:itemID="{0C54DD5D-07B8-4BF3-A467-15BF16257C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1259a8-9be4-4f50-8927-e6dd8ca9402d"/>
    <ds:schemaRef ds:uri="1b94a998-6007-47cc-8d63-6cdb6d70d6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A2A9F5-CE92-431A-99D2-9F5E9C2DDE1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06DF754-AEF1-4648-8D91-A2B80E51905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5990A2E-3AB4-40EB-8473-469C770370F0}">
  <ds:schemaRefs>
    <ds:schemaRef ds:uri="http://schemas.microsoft.com/office/2006/metadata/properties"/>
    <ds:schemaRef ds:uri="http://schemas.microsoft.com/office/infopath/2007/PartnerControls"/>
    <ds:schemaRef ds:uri="2a1259a8-9be4-4f50-8927-e6dd8ca9402d"/>
    <ds:schemaRef ds:uri="1b94a998-6007-47cc-8d63-6cdb6d70d6c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1352</Words>
  <Application>Microsoft Office PowerPoint</Application>
  <PresentationFormat>Breedbeeld</PresentationFormat>
  <Paragraphs>173</Paragraphs>
  <Slides>15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8" baseType="lpstr">
      <vt:lpstr>Arial</vt:lpstr>
      <vt:lpstr>Wingdings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Wijzigingen in de VeWa 2026</dc:title>
  <dc:subject>Wijzigingen in de VeWa 2026</dc:subject>
  <dc:creator>OpenAI</dc:creator>
  <cp:lastModifiedBy>Hans Meij</cp:lastModifiedBy>
  <cp:revision>10</cp:revision>
  <dcterms:created xsi:type="dcterms:W3CDTF">2026-06-18T10:33:43Z</dcterms:created>
  <dcterms:modified xsi:type="dcterms:W3CDTF">2026-07-16T14:18:19Z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0x010100461EB970193B4B42A919C35B9320A90E</vt:lpwstr>
  </property>
  <property fmtid="{D5CDD505-2E9C-101B-9397-08002B2CF9AE}" pid="3" name="_dlc_DocIdItemGuid">
    <vt:lpwstr>64cc481f-ab0e-4e11-aebd-19fa117ad746</vt:lpwstr>
  </property>
</Properties>
</file>